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59" r:id="rId4"/>
    <p:sldId id="263" r:id="rId5"/>
    <p:sldId id="279" r:id="rId6"/>
    <p:sldId id="260" r:id="rId7"/>
    <p:sldId id="261" r:id="rId8"/>
    <p:sldId id="262" r:id="rId9"/>
    <p:sldId id="276" r:id="rId10"/>
    <p:sldId id="265" r:id="rId11"/>
    <p:sldId id="266" r:id="rId12"/>
    <p:sldId id="271" r:id="rId13"/>
    <p:sldId id="273" r:id="rId14"/>
    <p:sldId id="268" r:id="rId15"/>
    <p:sldId id="269" r:id="rId16"/>
    <p:sldId id="275" r:id="rId17"/>
    <p:sldId id="264" r:id="rId18"/>
    <p:sldId id="278" r:id="rId19"/>
    <p:sldId id="27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94B"/>
    <a:srgbClr val="FFB81C"/>
    <a:srgbClr val="FFFFFF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/>
  </p:normalViewPr>
  <p:slideViewPr>
    <p:cSldViewPr snapToGrid="0">
      <p:cViewPr varScale="1">
        <p:scale>
          <a:sx n="91" d="100"/>
          <a:sy n="91" d="100"/>
        </p:scale>
        <p:origin x="2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2BA88-C8AC-4037-BA3D-B8876C5B087A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5A387-A6E1-4FF1-9BA7-20A8B647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8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12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2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1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3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56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22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30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7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2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15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1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52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0000"/>
            <a:ext cx="10515600" cy="464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276521"/>
            <a:ext cx="12192000" cy="574022"/>
          </a:xfrm>
          <a:prstGeom prst="rect">
            <a:avLst/>
          </a:prstGeom>
          <a:solidFill>
            <a:srgbClr val="FFB819"/>
          </a:solidFill>
          <a:ln>
            <a:solidFill>
              <a:srgbClr val="FFB8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31" t="4328" r="9830" b="1488"/>
          <a:stretch/>
        </p:blipFill>
        <p:spPr>
          <a:xfrm>
            <a:off x="10919011" y="5378485"/>
            <a:ext cx="1264027" cy="147205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6682" y="6492875"/>
            <a:ext cx="932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609309" y="6363477"/>
            <a:ext cx="8632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HARPURSVILLE CENTRAL SCHOOL DISTRICT – HOME</a:t>
            </a:r>
            <a:r>
              <a:rPr lang="en-US" sz="2000" b="1" baseline="0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 OF THE HORNETS</a:t>
            </a:r>
            <a:endParaRPr lang="en-US" sz="2000" b="1" dirty="0">
              <a:solidFill>
                <a:srgbClr val="132649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5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all" baseline="0">
          <a:solidFill>
            <a:schemeClr val="tx1"/>
          </a:solidFill>
          <a:effectLst/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HARPURSVILLE CENTRAL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01737"/>
            <a:ext cx="10515600" cy="1841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Budget Workshop for 2018-2019  </a:t>
            </a:r>
          </a:p>
          <a:p>
            <a:pPr marL="0" indent="0" algn="ctr">
              <a:buNone/>
            </a:pPr>
            <a:r>
              <a:rPr lang="en-US" dirty="0" smtClean="0"/>
              <a:t>April 9</a:t>
            </a:r>
            <a:r>
              <a:rPr lang="en-US" dirty="0"/>
              <a:t>, </a:t>
            </a:r>
            <a:r>
              <a:rPr lang="en-US" dirty="0" smtClean="0"/>
              <a:t>2018</a:t>
            </a:r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dirty="0" smtClean="0"/>
              <a:t>based </a:t>
            </a:r>
            <a:r>
              <a:rPr lang="en-US" dirty="0"/>
              <a:t>on the approved </a:t>
            </a:r>
            <a:r>
              <a:rPr lang="en-US" dirty="0" smtClean="0"/>
              <a:t>state </a:t>
            </a:r>
            <a:r>
              <a:rPr lang="en-US" dirty="0"/>
              <a:t>b</a:t>
            </a:r>
            <a:r>
              <a:rPr lang="en-US" dirty="0" smtClean="0"/>
              <a:t>udget)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754" y="1313646"/>
            <a:ext cx="2692491" cy="269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64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6210" y="1608377"/>
            <a:ext cx="9167949" cy="464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Developed using:</a:t>
            </a:r>
          </a:p>
          <a:p>
            <a:r>
              <a:rPr lang="en-US" sz="3600" dirty="0" smtClean="0"/>
              <a:t>Tax levy limit calculation</a:t>
            </a:r>
          </a:p>
          <a:p>
            <a:r>
              <a:rPr lang="en-US" sz="3600" i="1" dirty="0" smtClean="0"/>
              <a:t>“Final” projections </a:t>
            </a:r>
            <a:r>
              <a:rPr lang="en-US" sz="3600" dirty="0" smtClean="0"/>
              <a:t>of state aid based on approved budget</a:t>
            </a:r>
          </a:p>
          <a:p>
            <a:r>
              <a:rPr lang="en-US" sz="3600" dirty="0" smtClean="0"/>
              <a:t>Prior year trends/data for other revenues (CBO projections)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934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939" y="0"/>
            <a:ext cx="10515600" cy="948520"/>
          </a:xfrm>
        </p:spPr>
        <p:txBody>
          <a:bodyPr>
            <a:normAutofit/>
          </a:bodyPr>
          <a:lstStyle/>
          <a:p>
            <a:r>
              <a:rPr lang="en-US" dirty="0" smtClean="0"/>
              <a:t>REVENUES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4567063"/>
              </p:ext>
            </p:extLst>
          </p:nvPr>
        </p:nvGraphicFramePr>
        <p:xfrm>
          <a:off x="1383668" y="1127158"/>
          <a:ext cx="9234291" cy="4537005"/>
        </p:xfrm>
        <a:graphic>
          <a:graphicData uri="http://schemas.openxmlformats.org/drawingml/2006/table">
            <a:tbl>
              <a:tblPr/>
              <a:tblGrid>
                <a:gridCol w="2041920">
                  <a:extLst>
                    <a:ext uri="{9D8B030D-6E8A-4147-A177-3AD203B41FA5}">
                      <a16:colId xmlns:a16="http://schemas.microsoft.com/office/drawing/2014/main" val="782877646"/>
                    </a:ext>
                  </a:extLst>
                </a:gridCol>
                <a:gridCol w="1385599">
                  <a:extLst>
                    <a:ext uri="{9D8B030D-6E8A-4147-A177-3AD203B41FA5}">
                      <a16:colId xmlns:a16="http://schemas.microsoft.com/office/drawing/2014/main" val="353943776"/>
                    </a:ext>
                  </a:extLst>
                </a:gridCol>
                <a:gridCol w="1329640">
                  <a:extLst>
                    <a:ext uri="{9D8B030D-6E8A-4147-A177-3AD203B41FA5}">
                      <a16:colId xmlns:a16="http://schemas.microsoft.com/office/drawing/2014/main" val="3927477351"/>
                    </a:ext>
                  </a:extLst>
                </a:gridCol>
                <a:gridCol w="1897705">
                  <a:extLst>
                    <a:ext uri="{9D8B030D-6E8A-4147-A177-3AD203B41FA5}">
                      <a16:colId xmlns:a16="http://schemas.microsoft.com/office/drawing/2014/main" val="2646901723"/>
                    </a:ext>
                  </a:extLst>
                </a:gridCol>
                <a:gridCol w="1296538">
                  <a:extLst>
                    <a:ext uri="{9D8B030D-6E8A-4147-A177-3AD203B41FA5}">
                      <a16:colId xmlns:a16="http://schemas.microsoft.com/office/drawing/2014/main" val="602240375"/>
                    </a:ext>
                  </a:extLst>
                </a:gridCol>
                <a:gridCol w="1282889">
                  <a:extLst>
                    <a:ext uri="{9D8B030D-6E8A-4147-A177-3AD203B41FA5}">
                      <a16:colId xmlns:a16="http://schemas.microsoft.com/office/drawing/2014/main" val="1986291764"/>
                    </a:ext>
                  </a:extLst>
                </a:gridCol>
              </a:tblGrid>
              <a:tr h="11334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REVENUE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2017-2018 ORIGINAL  BUDGET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2018-2019 DRAFT BUDGET 2/14/18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2018-2019 DRAFT BUDGET 4/9/18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% INCREASE BUDGET 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INCREASE BUDGET 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417096"/>
                  </a:ext>
                </a:extLst>
              </a:tr>
              <a:tr h="4073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TAX LEVY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$3,939,554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$4,060,911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$4,060,911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3.08%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$121,357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854205"/>
                  </a:ext>
                </a:extLst>
              </a:tr>
              <a:tr h="389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OTHER REVENUE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$836,851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$677,471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$694,971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-16.95%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($141,880)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026226"/>
                  </a:ext>
                </a:extLst>
              </a:tr>
              <a:tr h="389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STATE AID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$14,349,184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$14,215,917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$14,425,661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0.53%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$76,477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035097"/>
                  </a:ext>
                </a:extLst>
              </a:tr>
              <a:tr h="389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APPROPRIATED RESERVES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$258,379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$70,000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$30,000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-88.39%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($228,379)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785207"/>
                  </a:ext>
                </a:extLst>
              </a:tr>
              <a:tr h="7615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APPROPRIATED FUND BALANCE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$500,000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$500,000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$500,000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0.00%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119575"/>
                  </a:ext>
                </a:extLst>
              </a:tr>
              <a:tr h="389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 REVENUE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$19,883,968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$19,524,299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$19,711,543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-0.87%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($172,425)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279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6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365760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REVENUES</a:t>
            </a:r>
            <a:br>
              <a:rPr lang="en-US" dirty="0" smtClean="0"/>
            </a:br>
            <a:r>
              <a:rPr lang="en-US" sz="3600" cap="none" dirty="0"/>
              <a:t>T</a:t>
            </a:r>
            <a:r>
              <a:rPr lang="en-US" sz="3600" cap="none" dirty="0" smtClean="0"/>
              <a:t>ax </a:t>
            </a:r>
            <a:r>
              <a:rPr lang="en-US" sz="3600" cap="none" dirty="0"/>
              <a:t>L</a:t>
            </a:r>
            <a:r>
              <a:rPr lang="en-US" sz="3600" cap="none" dirty="0" smtClean="0"/>
              <a:t>evy</a:t>
            </a:r>
            <a:endParaRPr lang="en-US" sz="3600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40478" y="1601663"/>
          <a:ext cx="10711044" cy="201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2017-2018 ORIGINAL  BUDGET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2018-2019              DRAFT        BUDGET </a:t>
                      </a:r>
                      <a:endParaRPr lang="en-US" sz="1900" b="1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Updated 3/6/18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$3,939,554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4,060,911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3.08%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121,357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0478" y="4101737"/>
            <a:ext cx="90305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3.08% is the maximum allowable limit under the tax cap law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district would remain compliant under the law with this levy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1% change to the tax levy is approx. $39,396</a:t>
            </a:r>
          </a:p>
          <a:p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920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982492"/>
              </p:ext>
            </p:extLst>
          </p:nvPr>
        </p:nvGraphicFramePr>
        <p:xfrm>
          <a:off x="812074" y="1144463"/>
          <a:ext cx="10515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6335307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7786870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5959367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7381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Tax Increase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True Value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Tax Rate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Tax on $50,000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Home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Change from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2017-2018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569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17-18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$15.1240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$756.20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889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3.08%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$15.5899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$779.50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$23.30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852304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90153" y="195943"/>
            <a:ext cx="10515600" cy="94852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kern="1200" cap="all" baseline="0">
                <a:solidFill>
                  <a:schemeClr val="tx1"/>
                </a:solidFill>
                <a:effectLst/>
                <a:latin typeface="Franklin Gothic Heavy" panose="020B090302010202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Tax levy cost ($)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156611"/>
              </p:ext>
            </p:extLst>
          </p:nvPr>
        </p:nvGraphicFramePr>
        <p:xfrm>
          <a:off x="1132763" y="2746807"/>
          <a:ext cx="3968640" cy="3262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096">
                  <a:extLst>
                    <a:ext uri="{9D8B030D-6E8A-4147-A177-3AD203B41FA5}">
                      <a16:colId xmlns:a16="http://schemas.microsoft.com/office/drawing/2014/main" val="3742345632"/>
                    </a:ext>
                  </a:extLst>
                </a:gridCol>
                <a:gridCol w="1780978">
                  <a:extLst>
                    <a:ext uri="{9D8B030D-6E8A-4147-A177-3AD203B41FA5}">
                      <a16:colId xmlns:a16="http://schemas.microsoft.com/office/drawing/2014/main" val="2628054689"/>
                    </a:ext>
                  </a:extLst>
                </a:gridCol>
                <a:gridCol w="1071566">
                  <a:extLst>
                    <a:ext uri="{9D8B030D-6E8A-4147-A177-3AD203B41FA5}">
                      <a16:colId xmlns:a16="http://schemas.microsoft.com/office/drawing/2014/main" val="2539757660"/>
                    </a:ext>
                  </a:extLst>
                </a:gridCol>
              </a:tblGrid>
              <a:tr h="353227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True Value Tax 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Yearly Difference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1830521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2018-19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$15.5899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</a:t>
                      </a:r>
                      <a:r>
                        <a:rPr lang="en-US" sz="1400" b="1" u="none" strike="noStrike" dirty="0" smtClean="0">
                          <a:effectLst/>
                        </a:rPr>
                        <a:t>$0.47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2121549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2017-18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$15.1240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$0.29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4388798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2016-17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$14.8364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$0.48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9312112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2015-16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$14.3602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$0.37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6892695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2014-15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$13.9901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$0.33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4423144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2013-14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$13.6590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$0.29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3798276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2012-13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$13.3681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$0.59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3276535"/>
                  </a:ext>
                </a:extLst>
              </a:tr>
              <a:tr h="353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2011-12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$12.7743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($0.08)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9697247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376393"/>
              </p:ext>
            </p:extLst>
          </p:nvPr>
        </p:nvGraphicFramePr>
        <p:xfrm>
          <a:off x="6223380" y="2772298"/>
          <a:ext cx="4531055" cy="3236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8766">
                  <a:extLst>
                    <a:ext uri="{9D8B030D-6E8A-4147-A177-3AD203B41FA5}">
                      <a16:colId xmlns:a16="http://schemas.microsoft.com/office/drawing/2014/main" val="379084113"/>
                    </a:ext>
                  </a:extLst>
                </a:gridCol>
                <a:gridCol w="1682265">
                  <a:extLst>
                    <a:ext uri="{9D8B030D-6E8A-4147-A177-3AD203B41FA5}">
                      <a16:colId xmlns:a16="http://schemas.microsoft.com/office/drawing/2014/main" val="2203757850"/>
                    </a:ext>
                  </a:extLst>
                </a:gridCol>
                <a:gridCol w="1800024">
                  <a:extLst>
                    <a:ext uri="{9D8B030D-6E8A-4147-A177-3AD203B41FA5}">
                      <a16:colId xmlns:a16="http://schemas.microsoft.com/office/drawing/2014/main" val="2062024788"/>
                    </a:ext>
                  </a:extLst>
                </a:gridCol>
              </a:tblGrid>
              <a:tr h="373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Year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Tax Levy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Increase to Levy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9325627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2018-19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 $  4,060,911.00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3.08</a:t>
                      </a:r>
                      <a:r>
                        <a:rPr lang="en-US" sz="1400" b="1" u="none" strike="noStrike" dirty="0">
                          <a:effectLst/>
                        </a:rPr>
                        <a:t>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8166974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2017-18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3,939,554.00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2.13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1612461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2016-17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3,857,206.00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3.02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5601211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2015-16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3,744,285.00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1.54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4071959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2014-15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3,687,369.00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2.00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8460450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2013-14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3,615,067.00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3.49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8281968"/>
                  </a:ext>
                </a:extLst>
              </a:tr>
              <a:tr h="355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2012-13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3,493,156.00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2.00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8431868"/>
                  </a:ext>
                </a:extLst>
              </a:tr>
              <a:tr h="37345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2011-12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$  3,424,663.00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3.94%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7697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50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4963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REVENUES - </a:t>
            </a:r>
            <a:r>
              <a:rPr lang="en-US" sz="3100" cap="none" dirty="0" smtClean="0"/>
              <a:t>“Other” Revenue</a:t>
            </a:r>
            <a:endParaRPr lang="en-US" sz="3100" cap="non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137750"/>
              </p:ext>
            </p:extLst>
          </p:nvPr>
        </p:nvGraphicFramePr>
        <p:xfrm>
          <a:off x="73573" y="477769"/>
          <a:ext cx="10781477" cy="5963722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6170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0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Revenue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2017-2018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 smtClean="0">
                          <a:solidFill>
                            <a:schemeClr val="bg1"/>
                          </a:solidFill>
                        </a:rPr>
                        <a:t>2018-2019</a:t>
                      </a:r>
                    </a:p>
                    <a:p>
                      <a:pPr algn="ctr"/>
                      <a:r>
                        <a:rPr lang="en-US" b="1" u="none" dirty="0" smtClean="0">
                          <a:solidFill>
                            <a:schemeClr val="bg1"/>
                          </a:solidFill>
                        </a:rPr>
                        <a:t>(4.9.18)</a:t>
                      </a:r>
                      <a:endParaRPr lang="en-US" b="1" u="none" dirty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Payments in lieu of </a:t>
                      </a:r>
                      <a:r>
                        <a:rPr lang="en-US" sz="2000" u="none" strike="noStrike" dirty="0" smtClean="0">
                          <a:effectLst/>
                        </a:rPr>
                        <a:t>taxes (PILOT)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$9,012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$9,453</a:t>
                      </a:r>
                      <a:endParaRPr lang="en-US" dirty="0"/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Interest &amp; Penalties on Real Prop Taxes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$13,000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$13,000</a:t>
                      </a:r>
                      <a:endParaRPr lang="en-US" dirty="0"/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Day school tuition from other </a:t>
                      </a:r>
                      <a:r>
                        <a:rPr lang="en-US" sz="2000" u="none" strike="noStrike" dirty="0" smtClean="0">
                          <a:effectLst/>
                        </a:rPr>
                        <a:t>districts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$15,000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$15,000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Interest and earnings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$2,000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$5,000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Rental of real </a:t>
                      </a:r>
                      <a:r>
                        <a:rPr lang="en-US" sz="2000" u="none" strike="noStrike" dirty="0" smtClean="0">
                          <a:effectLst/>
                        </a:rPr>
                        <a:t>property (SUNY Broome)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$29,000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$29,000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3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Sale of scrap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$1,000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$1,000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1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Medicare D Reimbursement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65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Refund of prior year exp--BOCES</a:t>
                      </a:r>
                      <a:endParaRPr lang="en-US" sz="2000" b="0" i="0" u="none" strike="noStrike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</a:t>
                      </a:r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350,000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$190,000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2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Refunds of prior years </a:t>
                      </a:r>
                      <a:r>
                        <a:rPr lang="en-US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expenditures</a:t>
                      </a:r>
                      <a:r>
                        <a:rPr lang="en-US" sz="2000" u="none" strike="noStrike" dirty="0" smtClean="0">
                          <a:effectLst/>
                        </a:rPr>
                        <a:t> (Health Ins.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&amp; CPSE)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$12,000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$12,000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Other unclassified </a:t>
                      </a:r>
                      <a:r>
                        <a:rPr lang="en-US" sz="2000" u="none" strike="noStrike" dirty="0" smtClean="0">
                          <a:effectLst/>
                        </a:rPr>
                        <a:t>revenues 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$5,000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$5,000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Other unclassified </a:t>
                      </a:r>
                      <a:r>
                        <a:rPr lang="en-US" sz="2000" u="none" strike="noStrike" dirty="0" smtClean="0">
                          <a:effectLst/>
                        </a:rPr>
                        <a:t>revenues-BOCES (after-school/enrich./sub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reimburse)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$263,050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1" u="none" strike="noStrike" dirty="0" smtClean="0">
                          <a:effectLst/>
                          <a:latin typeface="+mn-lt"/>
                        </a:rPr>
                        <a:t>$257,500</a:t>
                      </a:r>
                      <a:endParaRPr lang="en-US" sz="2000" b="1" i="1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Medicaid Assistance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+mn-lt"/>
                        </a:rPr>
                        <a:t>$20,000</a:t>
                      </a: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$25,000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Inter-fund </a:t>
                      </a:r>
                      <a:r>
                        <a:rPr lang="en-US" sz="2000" u="none" strike="noStrike" dirty="0">
                          <a:effectLst/>
                        </a:rPr>
                        <a:t>Transfer from Debt </a:t>
                      </a:r>
                      <a:r>
                        <a:rPr lang="en-US" sz="2000" u="none" strike="noStrike" dirty="0" smtClean="0">
                          <a:effectLst/>
                        </a:rPr>
                        <a:t>Service </a:t>
                      </a:r>
                    </a:p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(premium to offset debt)</a:t>
                      </a:r>
                      <a:endParaRPr lang="en-US" sz="2000" b="0" i="0" u="none" strike="noStrike" dirty="0"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+mn-lt"/>
                        </a:rPr>
                        <a:t>$117,789</a:t>
                      </a:r>
                      <a:endParaRPr lang="en-US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effectLst/>
                          <a:latin typeface="+mn-lt"/>
                        </a:rPr>
                        <a:t>$133,018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75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OTHER REVENUE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 MT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$836,851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$694,971</a:t>
                      </a:r>
                    </a:p>
                  </a:txBody>
                  <a:tcPr marL="0" marR="0" marT="0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42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1" y="166963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REVENUES</a:t>
            </a:r>
            <a:br>
              <a:rPr lang="en-US" dirty="0" smtClean="0"/>
            </a:br>
            <a:r>
              <a:rPr lang="en-US" sz="3600" cap="none" dirty="0" smtClean="0"/>
              <a:t>“State Aid”</a:t>
            </a:r>
            <a:endParaRPr lang="en-US" sz="3600" cap="non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663318"/>
              </p:ext>
            </p:extLst>
          </p:nvPr>
        </p:nvGraphicFramePr>
        <p:xfrm>
          <a:off x="935922" y="1686559"/>
          <a:ext cx="10016557" cy="4033524"/>
        </p:xfrm>
        <a:graphic>
          <a:graphicData uri="http://schemas.openxmlformats.org/drawingml/2006/table">
            <a:tbl>
              <a:tblPr/>
              <a:tblGrid>
                <a:gridCol w="2641022">
                  <a:extLst>
                    <a:ext uri="{9D8B030D-6E8A-4147-A177-3AD203B41FA5}">
                      <a16:colId xmlns:a16="http://schemas.microsoft.com/office/drawing/2014/main" val="293528923"/>
                    </a:ext>
                  </a:extLst>
                </a:gridCol>
                <a:gridCol w="1562068">
                  <a:extLst>
                    <a:ext uri="{9D8B030D-6E8A-4147-A177-3AD203B41FA5}">
                      <a16:colId xmlns:a16="http://schemas.microsoft.com/office/drawing/2014/main" val="1207246511"/>
                    </a:ext>
                  </a:extLst>
                </a:gridCol>
                <a:gridCol w="1642586">
                  <a:extLst>
                    <a:ext uri="{9D8B030D-6E8A-4147-A177-3AD203B41FA5}">
                      <a16:colId xmlns:a16="http://schemas.microsoft.com/office/drawing/2014/main" val="886851653"/>
                    </a:ext>
                  </a:extLst>
                </a:gridCol>
                <a:gridCol w="1642586">
                  <a:extLst>
                    <a:ext uri="{9D8B030D-6E8A-4147-A177-3AD203B41FA5}">
                      <a16:colId xmlns:a16="http://schemas.microsoft.com/office/drawing/2014/main" val="783344716"/>
                    </a:ext>
                  </a:extLst>
                </a:gridCol>
                <a:gridCol w="2528295">
                  <a:extLst>
                    <a:ext uri="{9D8B030D-6E8A-4147-A177-3AD203B41FA5}">
                      <a16:colId xmlns:a16="http://schemas.microsoft.com/office/drawing/2014/main" val="29403995"/>
                    </a:ext>
                  </a:extLst>
                </a:gridCol>
              </a:tblGrid>
              <a:tr h="35293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Type of 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2017-2018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sng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2018-2019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E75B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15644"/>
                  </a:ext>
                </a:extLst>
              </a:tr>
              <a:tr h="3697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2.14.18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4.9.14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710002"/>
                  </a:ext>
                </a:extLst>
              </a:tr>
              <a:tr h="72267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Foundation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$9,948,196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$10,089,198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$10,300,901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includes $89,804 of community schools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395879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Excess Cost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$372,000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$366,000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$366,000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349997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Building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$1,506,751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$1,309,404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$1,309,404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447330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Transportation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$1,029,607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$1,088,713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$1,088,713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251864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BOCES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$1,412,007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$1,284,968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$1,284,968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576811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Tuition Aid Handicapped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093052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Instructional Materials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$80,623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$77,634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$75,675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538222"/>
                  </a:ext>
                </a:extLst>
              </a:tr>
              <a:tr h="3697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TOTAL STATE AID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0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$14,349,184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$14,215,917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$14,425,661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428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8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19" y="507798"/>
            <a:ext cx="11756571" cy="94852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SUMMARY…</a:t>
            </a:r>
            <a:br>
              <a:rPr lang="en-US" i="1" dirty="0" smtClean="0"/>
            </a:br>
            <a:endParaRPr lang="en-US" sz="3600" i="1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7690806"/>
              </p:ext>
            </p:extLst>
          </p:nvPr>
        </p:nvGraphicFramePr>
        <p:xfrm>
          <a:off x="450376" y="1456318"/>
          <a:ext cx="11477766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5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0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1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rgbClr val="FFB81C"/>
                          </a:solidFill>
                        </a:rPr>
                        <a:t>Revenues</a:t>
                      </a:r>
                      <a:endParaRPr lang="en-US" sz="3200" baseline="0" dirty="0">
                        <a:solidFill>
                          <a:srgbClr val="FFB81C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rgbClr val="FFB81C"/>
                          </a:solidFill>
                        </a:rPr>
                        <a:t>Expenditures</a:t>
                      </a:r>
                      <a:endParaRPr lang="en-US" sz="3200" baseline="0" dirty="0">
                        <a:solidFill>
                          <a:srgbClr val="FFB81C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rgbClr val="FFB81C"/>
                          </a:solidFill>
                        </a:rPr>
                        <a:t>Surplus/(Deficit)</a:t>
                      </a:r>
                      <a:endParaRPr lang="en-US" sz="3200" baseline="0" dirty="0">
                        <a:solidFill>
                          <a:srgbClr val="FFB81C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$19,711,543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$19,520,723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$190,820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3723" y="4216830"/>
            <a:ext cx="8560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We have additional revenue! How will we use this additional revenue?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5454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043" y="215720"/>
            <a:ext cx="11699913" cy="948520"/>
          </a:xfrm>
        </p:spPr>
        <p:txBody>
          <a:bodyPr>
            <a:noAutofit/>
          </a:bodyPr>
          <a:lstStyle/>
          <a:p>
            <a:r>
              <a:rPr lang="en-US" sz="3600" i="1" dirty="0" smtClean="0"/>
              <a:t>Next steps/considerations/recommendations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4240"/>
            <a:ext cx="10515600" cy="464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Do we…</a:t>
            </a:r>
          </a:p>
          <a:p>
            <a:r>
              <a:rPr lang="en-US" dirty="0" smtClean="0"/>
              <a:t>Hire a PE teacher </a:t>
            </a:r>
            <a:r>
              <a:rPr lang="en-US" sz="2000" dirty="0" smtClean="0"/>
              <a:t>(estimated cost of this is $80,508)</a:t>
            </a:r>
          </a:p>
          <a:p>
            <a:r>
              <a:rPr lang="en-US" dirty="0"/>
              <a:t>Fund reserves</a:t>
            </a:r>
          </a:p>
          <a:p>
            <a:pPr lvl="1"/>
            <a:r>
              <a:rPr lang="en-US" dirty="0"/>
              <a:t>Replace some of what we’ve used the past couple of years</a:t>
            </a:r>
          </a:p>
          <a:p>
            <a:pPr lvl="1"/>
            <a:r>
              <a:rPr lang="en-US" dirty="0"/>
              <a:t>Consider establishing a new capital reserve</a:t>
            </a:r>
          </a:p>
          <a:p>
            <a:r>
              <a:rPr lang="en-US" dirty="0" smtClean="0"/>
              <a:t>Hire a School Resource Officer </a:t>
            </a:r>
            <a:r>
              <a:rPr lang="en-US" sz="2000" dirty="0" smtClean="0"/>
              <a:t>(estimated cost is $40,000 – through the District Attorney’s Office)</a:t>
            </a:r>
          </a:p>
          <a:p>
            <a:r>
              <a:rPr lang="en-US" dirty="0" smtClean="0"/>
              <a:t>Ensure we maintain a “placeholder” for Promise Zone – we will need to be able to fully fund PZ after the 3-year grant runs out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08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3206"/>
            <a:ext cx="10515600" cy="948520"/>
          </a:xfrm>
        </p:spPr>
        <p:txBody>
          <a:bodyPr/>
          <a:lstStyle/>
          <a:p>
            <a:r>
              <a:rPr lang="en-US" i="1" dirty="0" smtClean="0"/>
              <a:t>Next steps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1344"/>
            <a:ext cx="10515600" cy="26707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3205163" indent="-1828800">
              <a:buNone/>
            </a:pPr>
            <a:r>
              <a:rPr lang="en-US" dirty="0" smtClean="0"/>
              <a:t>April 16</a:t>
            </a:r>
            <a:r>
              <a:rPr lang="en-US" baseline="30000" dirty="0" smtClean="0"/>
              <a:t>th</a:t>
            </a:r>
            <a:r>
              <a:rPr lang="en-US" dirty="0" smtClean="0"/>
              <a:t> – Board of Education Adopts 2018-2019 budget</a:t>
            </a:r>
          </a:p>
          <a:p>
            <a:pPr marL="3205163" indent="-1828800">
              <a:buNone/>
            </a:pPr>
            <a:endParaRPr lang="en-US" dirty="0" smtClean="0"/>
          </a:p>
          <a:p>
            <a:pPr marL="1376363" indent="0">
              <a:buNone/>
            </a:pPr>
            <a:r>
              <a:rPr lang="en-US" dirty="0" smtClean="0"/>
              <a:t>May 15</a:t>
            </a:r>
            <a:r>
              <a:rPr lang="en-US" baseline="30000" dirty="0" smtClean="0"/>
              <a:t>th</a:t>
            </a:r>
            <a:r>
              <a:rPr lang="en-US" dirty="0" smtClean="0"/>
              <a:t> – Annual district budget vote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14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955" y="4728755"/>
            <a:ext cx="10515600" cy="705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651" y="252551"/>
            <a:ext cx="4476208" cy="447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3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Tonight’s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Budget goals</a:t>
            </a:r>
          </a:p>
          <a:p>
            <a:pPr lvl="1"/>
            <a:r>
              <a:rPr lang="en-US" dirty="0" smtClean="0"/>
              <a:t>Reflect on goals in context of current year’s budget performance</a:t>
            </a:r>
          </a:p>
          <a:p>
            <a:r>
              <a:rPr lang="en-US" dirty="0" smtClean="0"/>
              <a:t>Projected expenditures</a:t>
            </a:r>
          </a:p>
          <a:p>
            <a:r>
              <a:rPr lang="en-US" dirty="0" smtClean="0"/>
              <a:t>Projected revenues</a:t>
            </a:r>
          </a:p>
          <a:p>
            <a:pPr lvl="1"/>
            <a:r>
              <a:rPr lang="en-US" dirty="0" smtClean="0"/>
              <a:t>tax levy info</a:t>
            </a:r>
          </a:p>
          <a:p>
            <a:pPr lvl="1"/>
            <a:r>
              <a:rPr lang="en-US" dirty="0" smtClean="0"/>
              <a:t>State aid – based on approved state budget &amp; CBO projections</a:t>
            </a:r>
          </a:p>
          <a:p>
            <a:r>
              <a:rPr lang="en-US" dirty="0" smtClean="0"/>
              <a:t>Summary – comparison of projected revenues and expenditures</a:t>
            </a:r>
          </a:p>
          <a:p>
            <a:r>
              <a:rPr lang="en-US" dirty="0" smtClean="0"/>
              <a:t>Next steps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87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3646"/>
            <a:ext cx="10515600" cy="4646963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Provide an instructional program that meets the educational needs of all students</a:t>
            </a:r>
          </a:p>
          <a:p>
            <a:pPr lvl="1"/>
            <a:r>
              <a:rPr lang="en-US" sz="1800" dirty="0" smtClean="0"/>
              <a:t>Many significant student successes this year (Odyssey, Tech Club, NJHS/Art - Easter Egg, CTE programs, in-district Special Education programs)</a:t>
            </a:r>
          </a:p>
          <a:p>
            <a:r>
              <a:rPr lang="en-US" sz="3600" dirty="0" smtClean="0"/>
              <a:t>Work to eliminate structural deficits in our budgets</a:t>
            </a:r>
            <a:endParaRPr lang="en-US" sz="1400" dirty="0" smtClean="0"/>
          </a:p>
          <a:p>
            <a:r>
              <a:rPr lang="en-US" sz="3600" dirty="0" smtClean="0"/>
              <a:t>Reduce or eliminate use of reserves</a:t>
            </a:r>
          </a:p>
          <a:p>
            <a:pPr lvl="1"/>
            <a:r>
              <a:rPr lang="en-US" sz="1800" dirty="0" smtClean="0"/>
              <a:t>Significantly reduced in 2017-2018 – almost no use of reserves planned at this time!</a:t>
            </a:r>
          </a:p>
          <a:p>
            <a:r>
              <a:rPr lang="en-US" sz="3600" dirty="0" smtClean="0"/>
              <a:t>Promote the fiscal health and stability of the school district</a:t>
            </a:r>
            <a:endParaRPr lang="en-US" sz="3200" dirty="0"/>
          </a:p>
          <a:p>
            <a:pPr lvl="1"/>
            <a:r>
              <a:rPr lang="en-US" sz="1800" dirty="0" smtClean="0"/>
              <a:t>We are effectively controlling expense growth in the district which is making a significant positive difference!</a:t>
            </a:r>
          </a:p>
          <a:p>
            <a:pPr lvl="2"/>
            <a:r>
              <a:rPr lang="en-US" sz="1400" dirty="0" smtClean="0"/>
              <a:t>Food service is projected to be in the black!</a:t>
            </a:r>
          </a:p>
          <a:p>
            <a:pPr lvl="2"/>
            <a:r>
              <a:rPr lang="en-US" sz="1400" dirty="0" smtClean="0"/>
              <a:t>Reduction in the use of reserves for this year and next year as a means of balancing the budget</a:t>
            </a:r>
          </a:p>
          <a:p>
            <a:pPr lvl="2"/>
            <a:r>
              <a:rPr lang="en-US" sz="1400" dirty="0" smtClean="0"/>
              <a:t>Projected increase of unappropriated fund balance (still &lt;4%, as required by law)</a:t>
            </a:r>
          </a:p>
        </p:txBody>
      </p:sp>
    </p:spTree>
    <p:extLst>
      <p:ext uri="{BB962C8B-B14F-4D97-AF65-F5344CB8AC3E}">
        <p14:creationId xmlns:p14="http://schemas.microsoft.com/office/powerpoint/2010/main" val="375615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263" y="237130"/>
            <a:ext cx="10821537" cy="948520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SUMMARY…</a:t>
            </a:r>
            <a:br>
              <a:rPr lang="en-US" i="1" dirty="0" smtClean="0"/>
            </a:br>
            <a:r>
              <a:rPr lang="en-US" i="1" dirty="0" smtClean="0"/>
              <a:t>(</a:t>
            </a:r>
            <a:r>
              <a:rPr lang="en-US" sz="3600" i="1" cap="none" dirty="0" smtClean="0"/>
              <a:t>where we started with the budget process on 2.14.18</a:t>
            </a:r>
            <a:r>
              <a:rPr lang="en-US" i="1" dirty="0" smtClean="0"/>
              <a:t>)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025156"/>
              </p:ext>
            </p:extLst>
          </p:nvPr>
        </p:nvGraphicFramePr>
        <p:xfrm>
          <a:off x="354843" y="1422780"/>
          <a:ext cx="11586948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2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62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rgbClr val="FFB81C"/>
                          </a:solidFill>
                        </a:rPr>
                        <a:t>Revenues</a:t>
                      </a:r>
                      <a:endParaRPr lang="en-US" sz="3200" baseline="0" dirty="0">
                        <a:solidFill>
                          <a:srgbClr val="FFB81C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rgbClr val="FFB81C"/>
                          </a:solidFill>
                        </a:rPr>
                        <a:t>Expenditures</a:t>
                      </a:r>
                      <a:endParaRPr lang="en-US" sz="3200" baseline="0" dirty="0">
                        <a:solidFill>
                          <a:srgbClr val="FFB81C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rgbClr val="FFB81C"/>
                          </a:solidFill>
                        </a:rPr>
                        <a:t>Surplus/(Deficit)</a:t>
                      </a:r>
                      <a:endParaRPr lang="en-US" sz="3200" baseline="0" dirty="0">
                        <a:solidFill>
                          <a:srgbClr val="FFB81C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$19,520,645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$20,295,132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($774,487)</a:t>
                      </a:r>
                      <a:endParaRPr 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3299120"/>
            <a:ext cx="109923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We have a budget that accurately reflects the anticipated revenues and expenditures of our district as evidenced by the 2017-2018 budget performance.  The only direct control we have over revenues is with the tax levy.  Even though we have controlled our expenses to about 2% growth from year to year, we are still left to wrestle with the expenditure side of the budget as a means of balancing the budget.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207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5402" y="1243397"/>
            <a:ext cx="7042245" cy="464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We are in a MUCH BETTER place at this point in the budget process!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9279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planned</a:t>
            </a:r>
            <a:r>
              <a:rPr lang="en-US" dirty="0" smtClean="0"/>
              <a:t> 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Developed using:</a:t>
            </a:r>
          </a:p>
          <a:p>
            <a:r>
              <a:rPr lang="en-US" dirty="0" smtClean="0"/>
              <a:t>Current/projected staff</a:t>
            </a:r>
          </a:p>
          <a:p>
            <a:r>
              <a:rPr lang="en-US" dirty="0" smtClean="0"/>
              <a:t>Known benefit rate changes</a:t>
            </a:r>
          </a:p>
          <a:p>
            <a:r>
              <a:rPr lang="en-US" dirty="0" smtClean="0"/>
              <a:t>Known contractual costs/estimated contractual increases</a:t>
            </a:r>
          </a:p>
          <a:p>
            <a:r>
              <a:rPr lang="en-US" dirty="0" smtClean="0"/>
              <a:t>Known debt service payments</a:t>
            </a:r>
          </a:p>
          <a:p>
            <a:r>
              <a:rPr lang="en-US" i="1" dirty="0" smtClean="0"/>
              <a:t>“Final” </a:t>
            </a:r>
            <a:r>
              <a:rPr lang="en-US" dirty="0" smtClean="0"/>
              <a:t>BOCES services based on FRS</a:t>
            </a:r>
          </a:p>
          <a:p>
            <a:r>
              <a:rPr lang="en-US" dirty="0" smtClean="0"/>
              <a:t>Historical and market trends; current year projections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948520"/>
          </a:xfrm>
        </p:spPr>
        <p:txBody>
          <a:bodyPr>
            <a:normAutofit/>
          </a:bodyPr>
          <a:lstStyle/>
          <a:p>
            <a:r>
              <a:rPr lang="en-US" sz="3600" i="1" u="sng" dirty="0" smtClean="0"/>
              <a:t>Planned</a:t>
            </a:r>
            <a:r>
              <a:rPr lang="en-US" sz="3600" dirty="0" smtClean="0"/>
              <a:t> expenditures</a:t>
            </a:r>
            <a:endParaRPr lang="en-US" sz="36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175061"/>
              </p:ext>
            </p:extLst>
          </p:nvPr>
        </p:nvGraphicFramePr>
        <p:xfrm>
          <a:off x="287380" y="795382"/>
          <a:ext cx="10821897" cy="4790084"/>
        </p:xfrm>
        <a:graphic>
          <a:graphicData uri="http://schemas.openxmlformats.org/drawingml/2006/table">
            <a:tbl>
              <a:tblPr/>
              <a:tblGrid>
                <a:gridCol w="2565260">
                  <a:extLst>
                    <a:ext uri="{9D8B030D-6E8A-4147-A177-3AD203B41FA5}">
                      <a16:colId xmlns:a16="http://schemas.microsoft.com/office/drawing/2014/main" val="1717260648"/>
                    </a:ext>
                  </a:extLst>
                </a:gridCol>
                <a:gridCol w="1517257">
                  <a:extLst>
                    <a:ext uri="{9D8B030D-6E8A-4147-A177-3AD203B41FA5}">
                      <a16:colId xmlns:a16="http://schemas.microsoft.com/office/drawing/2014/main" val="781498678"/>
                    </a:ext>
                  </a:extLst>
                </a:gridCol>
                <a:gridCol w="1583735">
                  <a:extLst>
                    <a:ext uri="{9D8B030D-6E8A-4147-A177-3AD203B41FA5}">
                      <a16:colId xmlns:a16="http://schemas.microsoft.com/office/drawing/2014/main" val="3104512313"/>
                    </a:ext>
                  </a:extLst>
                </a:gridCol>
                <a:gridCol w="2139490">
                  <a:extLst>
                    <a:ext uri="{9D8B030D-6E8A-4147-A177-3AD203B41FA5}">
                      <a16:colId xmlns:a16="http://schemas.microsoft.com/office/drawing/2014/main" val="3240148555"/>
                    </a:ext>
                  </a:extLst>
                </a:gridCol>
                <a:gridCol w="1023582">
                  <a:extLst>
                    <a:ext uri="{9D8B030D-6E8A-4147-A177-3AD203B41FA5}">
                      <a16:colId xmlns:a16="http://schemas.microsoft.com/office/drawing/2014/main" val="2883673672"/>
                    </a:ext>
                  </a:extLst>
                </a:gridCol>
                <a:gridCol w="1992573">
                  <a:extLst>
                    <a:ext uri="{9D8B030D-6E8A-4147-A177-3AD203B41FA5}">
                      <a16:colId xmlns:a16="http://schemas.microsoft.com/office/drawing/2014/main" val="1300649826"/>
                    </a:ext>
                  </a:extLst>
                </a:gridCol>
              </a:tblGrid>
              <a:tr h="103250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EXPENDITURES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2017-2018 ORIGINAL  BUDGET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2018-2019 DRAFT BUDGET </a:t>
                      </a:r>
                      <a:endParaRPr lang="en-US" sz="1400" b="0" i="0" u="none" strike="noStrike" dirty="0" smtClean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2/14/18</a:t>
                      </a:r>
                      <a:endParaRPr lang="en-US" sz="1400" b="0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2018-2019 DRAFT BUDGET </a:t>
                      </a:r>
                      <a:endParaRPr lang="en-US" sz="18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  <a:p>
                      <a:pPr algn="ctr" rtl="0" fontAlgn="b"/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4/9/18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% INCREASE BUDGET 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INCREASE BUDGET 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951636"/>
                  </a:ext>
                </a:extLst>
              </a:tr>
              <a:tr h="37105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INSTRUCTIONAL SALARIES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5,071,475.00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5,050,289.00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4,590,240.00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-9.49%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481,235.00)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688642"/>
                  </a:ext>
                </a:extLst>
              </a:tr>
              <a:tr h="50330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NON-INSTRUCTIONAL SALARIES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1,596,193.00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1,651,699.00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1,651,365.00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3.46%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$55,172.00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958726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EQUIPMENT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    32,150.00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     27,150.00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     27,150.00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-15.55%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5,000.00)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54113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CONTRACTUAL EXPENSES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1,491,615.00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1,645,050.00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1,676,050.00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12.36%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$184,435.00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226949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MATERIALS AND SUPPLIES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  469,581.00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   483,060.00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   483,060.00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$13,479.00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581591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4,350,656.00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4,481,176.00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4,341,577.00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9,079.00)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832839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DEBT SERVICE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1,936,099.00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1,825,957.00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1,825,957.00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-5.69%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110,142.00)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031163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BENEFITS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4,891,199.00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5,091,405.00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4,882,324.00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-0.18%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8,875.00)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99444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TRANSFERS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    45,000.00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     43,000.00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$            43,000.00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-4.44%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(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2,000.00)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051325"/>
                  </a:ext>
                </a:extLst>
              </a:tr>
              <a:tr h="35492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$19,883,968.00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$20,298,786.00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$19,520,723.00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-1.83%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$(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363,245.00)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31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04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8520"/>
          </a:xfrm>
        </p:spPr>
        <p:txBody>
          <a:bodyPr>
            <a:normAutofit/>
          </a:bodyPr>
          <a:lstStyle/>
          <a:p>
            <a:r>
              <a:rPr lang="en-US" sz="3600" i="1" u="sng" dirty="0" smtClean="0"/>
              <a:t>planned</a:t>
            </a:r>
            <a:r>
              <a:rPr lang="en-US" sz="3600" dirty="0" smtClean="0"/>
              <a:t> expenditures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1667184"/>
              </p:ext>
            </p:extLst>
          </p:nvPr>
        </p:nvGraphicFramePr>
        <p:xfrm>
          <a:off x="589887" y="948520"/>
          <a:ext cx="10483851" cy="4673023"/>
        </p:xfrm>
        <a:graphic>
          <a:graphicData uri="http://schemas.openxmlformats.org/drawingml/2006/table">
            <a:tbl>
              <a:tblPr/>
              <a:tblGrid>
                <a:gridCol w="2229305">
                  <a:extLst>
                    <a:ext uri="{9D8B030D-6E8A-4147-A177-3AD203B41FA5}">
                      <a16:colId xmlns:a16="http://schemas.microsoft.com/office/drawing/2014/main" val="3394898361"/>
                    </a:ext>
                  </a:extLst>
                </a:gridCol>
                <a:gridCol w="1318553">
                  <a:extLst>
                    <a:ext uri="{9D8B030D-6E8A-4147-A177-3AD203B41FA5}">
                      <a16:colId xmlns:a16="http://schemas.microsoft.com/office/drawing/2014/main" val="4098563136"/>
                    </a:ext>
                  </a:extLst>
                </a:gridCol>
                <a:gridCol w="1376324">
                  <a:extLst>
                    <a:ext uri="{9D8B030D-6E8A-4147-A177-3AD203B41FA5}">
                      <a16:colId xmlns:a16="http://schemas.microsoft.com/office/drawing/2014/main" val="4110764673"/>
                    </a:ext>
                  </a:extLst>
                </a:gridCol>
                <a:gridCol w="1651007">
                  <a:extLst>
                    <a:ext uri="{9D8B030D-6E8A-4147-A177-3AD203B41FA5}">
                      <a16:colId xmlns:a16="http://schemas.microsoft.com/office/drawing/2014/main" val="2014998648"/>
                    </a:ext>
                  </a:extLst>
                </a:gridCol>
                <a:gridCol w="1555844">
                  <a:extLst>
                    <a:ext uri="{9D8B030D-6E8A-4147-A177-3AD203B41FA5}">
                      <a16:colId xmlns:a16="http://schemas.microsoft.com/office/drawing/2014/main" val="1487989839"/>
                    </a:ext>
                  </a:extLst>
                </a:gridCol>
                <a:gridCol w="2352818">
                  <a:extLst>
                    <a:ext uri="{9D8B030D-6E8A-4147-A177-3AD203B41FA5}">
                      <a16:colId xmlns:a16="http://schemas.microsoft.com/office/drawing/2014/main" val="1241852193"/>
                    </a:ext>
                  </a:extLst>
                </a:gridCol>
              </a:tblGrid>
              <a:tr h="14791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EXPENDITURES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2017-2018 ORIGINAL  BUDGET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2018-2019 DRAFT BUDGET 2/14/18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 2018-2019 DRAFT BUDGET 4/9/18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% INCREASE BUDGET 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$ INCREASE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718182"/>
                  </a:ext>
                </a:extLst>
              </a:tr>
              <a:tr h="6378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j-lt"/>
                        </a:rPr>
                        <a:t>BUDGET TO BUDGET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0187"/>
                  </a:ext>
                </a:extLst>
              </a:tr>
              <a:tr h="31894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STATE RETIREMENT--ERS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$232,000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$212,700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$212,700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-8.32%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($19,300)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903877"/>
                  </a:ext>
                </a:extLst>
              </a:tr>
              <a:tr h="5962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TEACHER'S RETIREMENT--TRS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$482,274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$548,144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$499,241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3.52%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$16,967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90923"/>
                  </a:ext>
                </a:extLst>
              </a:tr>
              <a:tr h="3050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SOCIAL SECURITY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$510,492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$516,731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$481,512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-5.68%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($28,980)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443125"/>
                  </a:ext>
                </a:extLst>
              </a:tr>
              <a:tr h="3050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WORKERS COMPENSATION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$110,000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$110,000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$110,000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0.00%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794294"/>
                  </a:ext>
                </a:extLst>
              </a:tr>
              <a:tr h="5962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UNEMPLOYMENT INSURANCE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$70,000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$70,000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$30,000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-57.14%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($40,000)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693563"/>
                  </a:ext>
                </a:extLst>
              </a:tr>
              <a:tr h="3050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HEALTH &amp; DENTAL INS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$3,478,683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$3,617,830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</a:t>
                      </a:r>
                      <a:r>
                        <a:rPr lang="en-US" sz="20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3,532,871 </a:t>
                      </a:r>
                      <a:endParaRPr lang="en-US" sz="2000" b="1" i="0" u="none" strike="noStrike" dirty="0">
                        <a:solidFill>
                          <a:srgbClr val="13294B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1.56%</a:t>
                      </a:r>
                      <a:endParaRPr lang="en-US" sz="1600" b="0" i="0" u="none" strike="noStrike" dirty="0">
                        <a:solidFill>
                          <a:srgbClr val="13294B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$54,188 </a:t>
                      </a:r>
                      <a:endParaRPr lang="en-US" sz="1600" b="0" i="0" u="none" strike="noStrike" dirty="0">
                        <a:solidFill>
                          <a:srgbClr val="13294B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91118"/>
                  </a:ext>
                </a:extLst>
              </a:tr>
              <a:tr h="3050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OTHER BENEFITS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$7,750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$16,000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$16,000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106.45%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b="0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$8,250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914494"/>
                  </a:ext>
                </a:extLst>
              </a:tr>
              <a:tr h="30508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b="1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$4,891,199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$5,091,405 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000" b="1" i="0" u="none" strike="noStrike" dirty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$</a:t>
                      </a:r>
                      <a:r>
                        <a:rPr lang="en-US" sz="20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4,882,324 </a:t>
                      </a:r>
                      <a:endParaRPr lang="en-US" sz="2000" b="1" i="0" u="none" strike="noStrike" dirty="0">
                        <a:solidFill>
                          <a:srgbClr val="13294B"/>
                        </a:solidFill>
                        <a:effectLst/>
                        <a:latin typeface="+mj-lt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-0.18%</a:t>
                      </a:r>
                      <a:endParaRPr lang="en-US" sz="1600" b="1" i="0" u="none" strike="noStrike" dirty="0">
                        <a:solidFill>
                          <a:srgbClr val="13294B"/>
                        </a:solidFill>
                        <a:effectLst/>
                        <a:latin typeface="+mj-lt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+mj-lt"/>
                        </a:rPr>
                        <a:t>($8,875) </a:t>
                      </a:r>
                      <a:endParaRPr lang="en-US" sz="1600" b="1" i="0" u="none" strike="noStrike" dirty="0">
                        <a:solidFill>
                          <a:srgbClr val="13294B"/>
                        </a:solidFill>
                        <a:effectLst/>
                        <a:latin typeface="+mj-lt"/>
                      </a:endParaRP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8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01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27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011" y="190229"/>
            <a:ext cx="10935789" cy="1169955"/>
          </a:xfrm>
        </p:spPr>
        <p:txBody>
          <a:bodyPr>
            <a:normAutofit/>
          </a:bodyPr>
          <a:lstStyle/>
          <a:p>
            <a:r>
              <a:rPr lang="en-US" dirty="0" smtClean="0"/>
              <a:t>expense reductions</a:t>
            </a:r>
            <a:br>
              <a:rPr lang="en-US" dirty="0" smtClean="0"/>
            </a:br>
            <a:endParaRPr lang="en-US" sz="31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7749"/>
            <a:ext cx="10515600" cy="4646963"/>
          </a:xfrm>
        </p:spPr>
        <p:txBody>
          <a:bodyPr>
            <a:normAutofit/>
          </a:bodyPr>
          <a:lstStyle/>
          <a:p>
            <a:r>
              <a:rPr lang="en-US" dirty="0" smtClean="0"/>
              <a:t>4 teacher resignations due to retirement at end of year</a:t>
            </a:r>
          </a:p>
          <a:p>
            <a:pPr lvl="1"/>
            <a:r>
              <a:rPr lang="en-US" dirty="0" smtClean="0"/>
              <a:t>$319,764 (salary &amp; benefits, excluding health ins.)</a:t>
            </a:r>
          </a:p>
          <a:p>
            <a:r>
              <a:rPr lang="en-US" dirty="0" smtClean="0"/>
              <a:t>1 administrator resignation during the 2017-2018 school year</a:t>
            </a:r>
          </a:p>
          <a:p>
            <a:pPr lvl="1"/>
            <a:r>
              <a:rPr lang="en-US" dirty="0" smtClean="0"/>
              <a:t>$114,818 (salary &amp; benefits, including health ins.)</a:t>
            </a:r>
          </a:p>
          <a:p>
            <a:r>
              <a:rPr lang="en-US" dirty="0" smtClean="0"/>
              <a:t>2017-2018 personnel changes included with initial projections</a:t>
            </a:r>
          </a:p>
          <a:p>
            <a:pPr lvl="1"/>
            <a:r>
              <a:rPr lang="en-US" dirty="0" smtClean="0"/>
              <a:t>1 teacher - $76,942 (salary &amp; benefits, including health ins.)</a:t>
            </a:r>
          </a:p>
          <a:p>
            <a:pPr lvl="1"/>
            <a:r>
              <a:rPr lang="en-US" dirty="0" smtClean="0"/>
              <a:t>1 support staff - $49,445 (salary &amp; benefits, including health ins.)</a:t>
            </a:r>
          </a:p>
          <a:p>
            <a:r>
              <a:rPr lang="en-US" dirty="0" smtClean="0"/>
              <a:t>BOCES reduced cost </a:t>
            </a:r>
            <a:r>
              <a:rPr lang="en-US" sz="2000" dirty="0" smtClean="0"/>
              <a:t>(anticipated changes to student placements, related services, minimal changes to shared services) – already included in FRS</a:t>
            </a:r>
            <a:endParaRPr lang="en-US" dirty="0" smtClean="0"/>
          </a:p>
          <a:p>
            <a:pPr lvl="1"/>
            <a:r>
              <a:rPr lang="en-US" dirty="0" smtClean="0"/>
              <a:t>$139,599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4300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3">
      <a:dk1>
        <a:srgbClr val="13294B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Face off M54"/>
        <a:ea typeface=""/>
        <a:cs typeface=""/>
      </a:majorFont>
      <a:minorFont>
        <a:latin typeface="Face off m54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1500</Words>
  <Application>Microsoft Office PowerPoint</Application>
  <PresentationFormat>Widescreen</PresentationFormat>
  <Paragraphs>427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MT</vt:lpstr>
      <vt:lpstr>Calibri</vt:lpstr>
      <vt:lpstr>Calibri Light</vt:lpstr>
      <vt:lpstr>Face off m54</vt:lpstr>
      <vt:lpstr>Franklin Gothic Heavy</vt:lpstr>
      <vt:lpstr>Franklin Gothic Medium</vt:lpstr>
      <vt:lpstr>1_Office Theme</vt:lpstr>
      <vt:lpstr>HARPURSVILLE CENTRAL SCHOOL</vt:lpstr>
      <vt:lpstr>Tonight’s topics</vt:lpstr>
      <vt:lpstr>Budget goals</vt:lpstr>
      <vt:lpstr>SUMMARY… (where we started with the budget process on 2.14.18)</vt:lpstr>
      <vt:lpstr>PowerPoint Presentation</vt:lpstr>
      <vt:lpstr>planned expenditures</vt:lpstr>
      <vt:lpstr>Planned expenditures</vt:lpstr>
      <vt:lpstr>planned expenditures</vt:lpstr>
      <vt:lpstr>expense reductions </vt:lpstr>
      <vt:lpstr>REVENUES</vt:lpstr>
      <vt:lpstr>REVENUES</vt:lpstr>
      <vt:lpstr>REVENUES Tax Levy</vt:lpstr>
      <vt:lpstr>PowerPoint Presentation</vt:lpstr>
      <vt:lpstr>REVENUES - “Other” Revenue</vt:lpstr>
      <vt:lpstr>REVENUES “State Aid”</vt:lpstr>
      <vt:lpstr>SUMMARY… </vt:lpstr>
      <vt:lpstr>Next steps/considerations/recommendations</vt:lpstr>
      <vt:lpstr>Next steps</vt:lpstr>
      <vt:lpstr>PowerPoint Presentation</vt:lpstr>
    </vt:vector>
  </TitlesOfParts>
  <Company>SCRIC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Rullo</dc:creator>
  <cp:lastModifiedBy>Tabby Rhodes</cp:lastModifiedBy>
  <cp:revision>69</cp:revision>
  <dcterms:created xsi:type="dcterms:W3CDTF">2018-02-09T14:59:40Z</dcterms:created>
  <dcterms:modified xsi:type="dcterms:W3CDTF">2018-04-10T12:12:50Z</dcterms:modified>
</cp:coreProperties>
</file>